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veat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Playfair Display"/>
      <p:regular r:id="rId29"/>
      <p:bold r:id="rId30"/>
      <p:italic r:id="rId31"/>
      <p:boldItalic r:id="rId32"/>
    </p:embeddedFont>
    <p:embeddedFont>
      <p:font typeface="Lobster"/>
      <p:regular r:id="rId33"/>
    </p:embeddedFont>
    <p:embeddedFont>
      <p:font typeface="PT Sans Narrow"/>
      <p:regular r:id="rId34"/>
      <p:bold r:id="rId35"/>
    </p:embeddedFont>
    <p:embeddedFont>
      <p:font typeface="Permanent Marker"/>
      <p:regular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Ultra"/>
      <p:regular r:id="rId41"/>
    </p:embeddedFont>
    <p:embeddedFont>
      <p:font typeface="Comfortaa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  <p:embeddedFont>
      <p:font typeface="Alegrey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42" Type="http://schemas.openxmlformats.org/officeDocument/2006/relationships/font" Target="fonts/Comfortaa-regular.fntdata"/><Relationship Id="rId41" Type="http://schemas.openxmlformats.org/officeDocument/2006/relationships/font" Target="fonts/Ultra-regular.fntdata"/><Relationship Id="rId44" Type="http://schemas.openxmlformats.org/officeDocument/2006/relationships/font" Target="fonts/OpenSans-regular.fntdata"/><Relationship Id="rId43" Type="http://schemas.openxmlformats.org/officeDocument/2006/relationships/font" Target="fonts/Comfortaa-bold.fntdata"/><Relationship Id="rId46" Type="http://schemas.openxmlformats.org/officeDocument/2006/relationships/font" Target="fonts/OpenSans-italic.fntdata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legreya-regular.fntdata"/><Relationship Id="rId47" Type="http://schemas.openxmlformats.org/officeDocument/2006/relationships/font" Target="fonts/OpenSans-boldItalic.fntdata"/><Relationship Id="rId49" Type="http://schemas.openxmlformats.org/officeDocument/2006/relationships/font" Target="fonts/Alegrey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italic.fntdata"/><Relationship Id="rId30" Type="http://schemas.openxmlformats.org/officeDocument/2006/relationships/font" Target="fonts/PlayfairDisplay-bold.fntdata"/><Relationship Id="rId33" Type="http://schemas.openxmlformats.org/officeDocument/2006/relationships/font" Target="fonts/Lobster-regular.fntdata"/><Relationship Id="rId32" Type="http://schemas.openxmlformats.org/officeDocument/2006/relationships/font" Target="fonts/PlayfairDisplay-boldItalic.fntdata"/><Relationship Id="rId35" Type="http://schemas.openxmlformats.org/officeDocument/2006/relationships/font" Target="fonts/PTSansNarrow-bold.fntdata"/><Relationship Id="rId34" Type="http://schemas.openxmlformats.org/officeDocument/2006/relationships/font" Target="fonts/PTSansNarrow-regular.fntdata"/><Relationship Id="rId37" Type="http://schemas.openxmlformats.org/officeDocument/2006/relationships/font" Target="fonts/RobotoMono-regular.fntdata"/><Relationship Id="rId36" Type="http://schemas.openxmlformats.org/officeDocument/2006/relationships/font" Target="fonts/PermanentMarker-regular.fntdata"/><Relationship Id="rId39" Type="http://schemas.openxmlformats.org/officeDocument/2006/relationships/font" Target="fonts/RobotoMono-italic.fntdata"/><Relationship Id="rId38" Type="http://schemas.openxmlformats.org/officeDocument/2006/relationships/font" Target="fonts/RobotoMon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PlayfairDisplay-regular.fntdata"/><Relationship Id="rId51" Type="http://schemas.openxmlformats.org/officeDocument/2006/relationships/font" Target="fonts/Alegreya-boldItalic.fntdata"/><Relationship Id="rId50" Type="http://schemas.openxmlformats.org/officeDocument/2006/relationships/font" Target="fonts/Alegreya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1.1.1.1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1.1.1.1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ef5ccc0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ef5ccc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2b48ca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2b48ca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ef039ab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ef039ab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2b48ca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2b48ca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ef039ab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ef039ab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2ab625d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2ab625d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f87635e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f87635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2ab625d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2ab625d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2ab625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2ab625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2ab625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2ab625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https://1.1.1.1/</a:t>
            </a:r>
            <a:r>
              <a:rPr lang="en"/>
              <a:t> -&gt; Presentaciòn e info adicional del servicio provisto. 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ed648a4c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ed648a4c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PCH -&gt; Packet Clearing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https://1.1.1.1/</a:t>
            </a:r>
            <a:r>
              <a:rPr lang="en"/>
              <a:t> -&gt; Presentaciòn e info adicional del servicio provisto. 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2ab625d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2ab625d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2ab625d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2ab625d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2b48ca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2b48ca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ef039a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ef039a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ef039a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ef039a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blog.apnic.net/2018/08/17/sunrise-dns-over-tls-sunset-dnssec/" TargetMode="External"/><Relationship Id="rId5" Type="http://schemas.openxmlformats.org/officeDocument/2006/relationships/hyperlink" Target="https://blog.apnic.net/2018/08/20/dnssec-and-dns-over-tl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@brannondorsey/attacking-private-networks-from-the-internet-with-dns-rebinding-ea7098a2d325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indico.dns-oarc.net/event/28/contributions/515/attachments/490/799/Removing_EDNS_Workarounds.pdf" TargetMode="External"/><Relationship Id="rId10" Type="http://schemas.openxmlformats.org/officeDocument/2006/relationships/hyperlink" Target="https://indico.dns-oarc.net/event/28/contributions/515/author/629" TargetMode="External"/><Relationship Id="rId13" Type="http://schemas.openxmlformats.org/officeDocument/2006/relationships/image" Target="../media/image16.png"/><Relationship Id="rId12" Type="http://schemas.openxmlformats.org/officeDocument/2006/relationships/hyperlink" Target="https://youtu.be/9YYH8JFH_bY?t=5198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isc.org/blogs/end-to-bandaids/" TargetMode="External"/><Relationship Id="rId4" Type="http://schemas.openxmlformats.org/officeDocument/2006/relationships/hyperlink" Target="https://en.blog.nic.cz/2018/03/14/together-for-better-stability-speed-and-further-extensibility-of-the-dns-ecosystem/" TargetMode="External"/><Relationship Id="rId9" Type="http://schemas.openxmlformats.org/officeDocument/2006/relationships/hyperlink" Target="https://indico.dns-oarc.net/event/28/contributions/515/author/628" TargetMode="External"/><Relationship Id="rId5" Type="http://schemas.openxmlformats.org/officeDocument/2006/relationships/hyperlink" Target="https://blog.powerdns.com/2018/03/22/removing-edns-workarounds/" TargetMode="External"/><Relationship Id="rId6" Type="http://schemas.openxmlformats.org/officeDocument/2006/relationships/hyperlink" Target="https://www.nlnetlabs.nl/news/2018/Jun/07/putting-an-end-to-workarounds-for-broken-software/" TargetMode="External"/><Relationship Id="rId7" Type="http://schemas.openxmlformats.org/officeDocument/2006/relationships/hyperlink" Target="https://indico.dns-oarc.net/event/28/contributions/515/author/627" TargetMode="External"/><Relationship Id="rId8" Type="http://schemas.openxmlformats.org/officeDocument/2006/relationships/hyperlink" Target="https://indico.dns-oarc.net/event/28/contributions/515/author/63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pnic.net" TargetMode="External"/><Relationship Id="rId4" Type="http://schemas.openxmlformats.org/officeDocument/2006/relationships/hyperlink" Target="http://www.nic.cz" TargetMode="External"/><Relationship Id="rId5" Type="http://schemas.openxmlformats.org/officeDocument/2006/relationships/hyperlink" Target="http://www.dns-oarc.net" TargetMode="External"/><Relationship Id="rId6" Type="http://schemas.openxmlformats.org/officeDocument/2006/relationships/hyperlink" Target="http://www.isc.org" TargetMode="External"/><Relationship Id="rId7" Type="http://schemas.openxmlformats.org/officeDocument/2006/relationships/hyperlink" Target="http://www.nlnetlabs.nl" TargetMode="External"/><Relationship Id="rId8" Type="http://schemas.openxmlformats.org/officeDocument/2006/relationships/hyperlink" Target="http://www.powerdns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ools.ietf.org/html/draft-ietf-doh-dns-over-https-14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nsprivacy.org" TargetMode="External"/><Relationship Id="rId4" Type="http://schemas.openxmlformats.org/officeDocument/2006/relationships/hyperlink" Target="https://hacks.mozilla.org/2018/05/a-cartoon-intro-to-dns-over-https/" TargetMode="External"/><Relationship Id="rId9" Type="http://schemas.openxmlformats.org/officeDocument/2006/relationships/image" Target="../media/image17.png"/><Relationship Id="rId15" Type="http://schemas.openxmlformats.org/officeDocument/2006/relationships/image" Target="../media/image11.png"/><Relationship Id="rId14" Type="http://schemas.openxmlformats.org/officeDocument/2006/relationships/image" Target="../media/image8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5" Type="http://schemas.openxmlformats.org/officeDocument/2006/relationships/hyperlink" Target="https://bitsup.blogspot.com/2018/05/the-benefits-of-https-for-dns.html" TargetMode="External"/><Relationship Id="rId6" Type="http://schemas.openxmlformats.org/officeDocument/2006/relationships/image" Target="../media/image7.png"/><Relationship Id="rId18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curl/curl/wiki/DNS-over-HTTPS" TargetMode="External"/><Relationship Id="rId4" Type="http://schemas.openxmlformats.org/officeDocument/2006/relationships/hyperlink" Target="https://www.dnsprivacy.org" TargetMode="External"/><Relationship Id="rId9" Type="http://schemas.openxmlformats.org/officeDocument/2006/relationships/image" Target="../media/image5.png"/><Relationship Id="rId5" Type="http://schemas.openxmlformats.org/officeDocument/2006/relationships/hyperlink" Target="https://en.wikipedia.org/wiki/DNS_over_HTTPS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</a:t>
            </a:r>
            <a:r>
              <a:rPr lang="en"/>
              <a:t>Noticias de DNS (Agosto '2018)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 algunas pesadillas)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los chicos malos aparecen ...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66325"/>
            <a:ext cx="64083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 Qué pasa cuando alguien accede a un servicio financiero, … </a:t>
            </a:r>
            <a:r>
              <a:rPr b="1" lang="en"/>
              <a:t>pero no todo es lo que dice ser? (phishing)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50726" r="0" t="0"/>
          <a:stretch/>
        </p:blipFill>
        <p:spPr>
          <a:xfrm>
            <a:off x="6911100" y="1647325"/>
            <a:ext cx="1921201" cy="19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71075" y="2307225"/>
            <a:ext cx="6408300" cy="15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 Qué pasa cuando tu browser, repentinamente dice que el certificado SSL (TLS), dejó de ser </a:t>
            </a:r>
            <a:r>
              <a:rPr b="1" i="1" lang="en" u="sng"/>
              <a:t>VALIDO</a:t>
            </a:r>
            <a:r>
              <a:rPr lang="en"/>
              <a:t> (sin firmar)?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(HTTPS valida certificados firmados </a:t>
            </a:r>
            <a:r>
              <a:rPr b="1" lang="en"/>
              <a:t>... pero no el mapeo de hostname a IP</a:t>
            </a:r>
            <a:r>
              <a:rPr lang="en"/>
              <a:t>)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65575" y="4107225"/>
            <a:ext cx="5846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Exactamente eso ... </a:t>
            </a:r>
            <a:r>
              <a:rPr b="1" i="1"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¡Se cometen estafas!</a:t>
            </a:r>
            <a:endParaRPr b="1" i="1"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5302800" y="805075"/>
            <a:ext cx="3359400" cy="4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24/Abril/2018: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De manera 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ilegal, 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se publicó por BGP rutas falsas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 del servicio de DNS, “Route 53” (AWS), afectando en forma parcial al servicio, unas 1300 IPs - 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BGP hijacking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El ataque -de pocas horas-, tuvo como objetivo final a </a:t>
            </a:r>
            <a:r>
              <a:rPr b="1" lang="en" sz="1300">
                <a:latin typeface="Comfortaa"/>
                <a:ea typeface="Comfortaa"/>
                <a:cs typeface="Comfortaa"/>
                <a:sym typeface="Comfortaa"/>
              </a:rPr>
              <a:t>MyEtherWallet.com,</a:t>
            </a: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 con DNSes redirigiendo tráfico a servidores Rusia.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Ultra"/>
                <a:ea typeface="Ultra"/>
                <a:cs typeface="Ultra"/>
                <a:sym typeface="Ultra"/>
              </a:rPr>
              <a:t>Detalle: </a:t>
            </a:r>
            <a:r>
              <a:rPr lang="en" sz="1300">
                <a:latin typeface="Ultra"/>
                <a:ea typeface="Ultra"/>
                <a:cs typeface="Ultra"/>
                <a:sym typeface="Ultra"/>
              </a:rPr>
              <a:t>El daño fue de 150.000 USD. (215 ETHereum)</a:t>
            </a:r>
            <a:endParaRPr sz="1300">
              <a:latin typeface="Ultra"/>
              <a:ea typeface="Ultra"/>
              <a:cs typeface="Ultra"/>
              <a:sym typeface="Ultr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Permanent Marker"/>
                <a:ea typeface="Permanent Marker"/>
                <a:cs typeface="Permanent Marker"/>
                <a:sym typeface="Permanent Marker"/>
              </a:rPr>
              <a:t>Cabe destacar</a:t>
            </a:r>
            <a:r>
              <a:rPr lang="en" sz="1300">
                <a:latin typeface="Permanent Marker"/>
                <a:ea typeface="Permanent Marker"/>
                <a:cs typeface="Permanent Marker"/>
                <a:sym typeface="Permanent Marker"/>
              </a:rPr>
              <a:t> que hubo falta de DNSSEC en la zona</a:t>
            </a:r>
            <a:r>
              <a:rPr lang="en" sz="1300">
                <a:latin typeface="Permanent Marker"/>
                <a:ea typeface="Permanent Marker"/>
                <a:cs typeface="Permanent Marker"/>
                <a:sym typeface="Permanent Marker"/>
              </a:rPr>
              <a:t>...</a:t>
            </a:r>
            <a:endParaRPr i="1" sz="1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en acción (1 de 2)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51" y="1137725"/>
            <a:ext cx="4920450" cy="312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47575" y="4340775"/>
            <a:ext cx="49551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egreya"/>
                <a:ea typeface="Alegreya"/>
                <a:cs typeface="Alegreya"/>
                <a:sym typeface="Alegreya"/>
              </a:rPr>
              <a:t>Fuente: </a:t>
            </a:r>
            <a:r>
              <a:rPr lang="en" sz="1000">
                <a:latin typeface="Alegreya"/>
                <a:ea typeface="Alegreya"/>
                <a:cs typeface="Alegreya"/>
                <a:sym typeface="Alegreya"/>
              </a:rPr>
              <a:t>https://doublepulsar.com/hijack-of-amazons-internet-domain-service-used-to-reroute-web-traffic-for-two-hours-unnoticed-3a6f0dda6a6f</a:t>
            </a:r>
            <a:endParaRPr sz="1000"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190125"/>
            <a:ext cx="84222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DNSSEC/</a:t>
            </a: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DNS Security Extensions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, s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on extensiones del protocolo de DNS, que sirven para comprobar de forma inequívoca que las respuestas del servicio sean auténticas, al estar firmadas las zonas/registros (usando PKI) 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latin typeface="Comfortaa"/>
                <a:ea typeface="Comfortaa"/>
                <a:cs typeface="Comfortaa"/>
                <a:sym typeface="Comfortaa"/>
              </a:rPr>
              <a:t>Utiliza además como mecanismo, EDNS0 (extensiones al protocolo original de DNS).</a:t>
            </a: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DNSSEC al rescate … (¿Para que nos sirve?)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0200" y="2663425"/>
            <a:ext cx="1721175" cy="17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311700" y="2548900"/>
            <a:ext cx="64884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Existen algunas opiniones al respecto, indicando que por su naturaleza es complementario a </a:t>
            </a: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DoH/DoT.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Otras, además indican que DNSSEC no es suficiente.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38675" y="3576950"/>
            <a:ext cx="6648600" cy="12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Referencias: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https://blog.apnic.net/2018/08/17/sunrise-dns-over-tls-sunset-dnssec/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(Willem Toorop, NLnet Labs, 17/Ago/2018)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https://blog.apnic.net/2018/08/20/dnssec-and-dns-over-tls/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(Geoff Huston, APNIC, 20/Ago/2018)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9" name="Google Shape;179;p25"/>
          <p:cNvCxnSpPr/>
          <p:nvPr/>
        </p:nvCxnSpPr>
        <p:spPr>
          <a:xfrm flipH="1" rot="10800000">
            <a:off x="422900" y="3625200"/>
            <a:ext cx="62652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5"/>
          <p:cNvCxnSpPr/>
          <p:nvPr/>
        </p:nvCxnSpPr>
        <p:spPr>
          <a:xfrm flipH="1" rot="10800000">
            <a:off x="422900" y="2558400"/>
            <a:ext cx="62652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Hackers en acción (2 de 2)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266325"/>
            <a:ext cx="8520600" cy="3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Ataques de DNS Rebinding sobre IOT (19/Jun/2018, PoC). 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“TL;DR”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Con este tipo de ataques, se afecta a una red hogareña, comunmente WiFi, afectando principalmente elementos como TVs, Roku, Speakers, Routers WiFi, Termostatos(!), etc.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Comfortaa"/>
                <a:ea typeface="Comfortaa"/>
                <a:cs typeface="Comfortaa"/>
                <a:sym typeface="Comfortaa"/>
              </a:rPr>
              <a:t>Consiste en mapear registros de DNS maliciosos en forma efímera (TTL bajo para cambio rápido de IP de destino), utilizando JS + POST sobre el objetivo.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Referencias: </a:t>
            </a:r>
            <a:r>
              <a:rPr lang="en" sz="14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https://medium.com/@brannondorsey/attacking-private-networks-from-the-internet-with-dns-rebinding-ea7098a2d325</a:t>
            </a:r>
            <a:endParaRPr sz="1400">
              <a:solidFill>
                <a:srgbClr val="EF6C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Reporte de exploit (termostato):</a:t>
            </a:r>
            <a:endParaRPr b="1" sz="1200">
              <a:solidFill>
                <a:srgbClr val="EF6C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</a:rPr>
              <a:t>https://cve.mitre.org/cgi-bin/cvename.cgi?name=CVE-2018-11315%29</a:t>
            </a:r>
            <a:endParaRPr sz="1200" u="sng">
              <a:solidFill>
                <a:schemeClr val="hlink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https://dnsflagday.net/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213900" y="1113925"/>
            <a:ext cx="8823000" cy="3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ermanent Marker"/>
                <a:ea typeface="Permanent Marker"/>
                <a:cs typeface="Permanent Marker"/>
                <a:sym typeface="Permanent Marker"/>
              </a:rPr>
              <a:t>IMPORTANTE: </a:t>
            </a:r>
            <a:r>
              <a:rPr lang="en"/>
              <a:t>El 1ero de febrero de 2019, los vendors: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BIND (ISC)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Knot Resolver (CZ.NIC)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PowerDNS</a:t>
            </a:r>
            <a:r>
              <a:rPr lang="en">
                <a:solidFill>
                  <a:srgbClr val="373737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" u="sng">
                <a:solidFill>
                  <a:srgbClr val="0F79D0"/>
                </a:solidFill>
                <a:highlight>
                  <a:srgbClr val="F2F2F2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Unbound (NLnet Labs)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Dejarán de proveer workarounds sobre software que no implemente apropiadamente EDNS0, haciendo que los timeouts sean válidos </a:t>
            </a:r>
            <a:r>
              <a:rPr b="1" i="1" lang="en"/>
              <a:t>únicamente</a:t>
            </a:r>
            <a:r>
              <a:rPr lang="en"/>
              <a:t> por problema de red - y no por malas implementaciones.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Presentación en DNS-OARC 28, por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Ondrej Sury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(Internet Systems Consortium)</a:t>
            </a: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/>
              </a:rPr>
              <a:t>Peter van Dijk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(PowerDNS),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9"/>
              </a:rPr>
              <a:t>Petr Špaček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(CZ.NIC),</a:t>
            </a:r>
            <a:r>
              <a:rPr lang="en" sz="1400">
                <a:solidFill>
                  <a:srgbClr val="55555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u="sng">
                <a:solidFill>
                  <a:srgbClr val="5D95E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0"/>
              </a:rPr>
              <a:t>Ralph Dolmans </a:t>
            </a:r>
            <a:r>
              <a:rPr lang="en" sz="14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(NLnet Labs)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Slides:</a:t>
            </a:r>
            <a:r>
              <a:rPr lang="en" sz="1400" u="sng">
                <a:solidFill>
                  <a:schemeClr val="hlink"/>
                </a:solidFill>
                <a:hlinkClick r:id="rId11"/>
              </a:rPr>
              <a:t>https://indico.dns-oarc.net/event/28/contributions/515/attachments/490/799/Removing_EDNS_Workarounds.pdf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Video: </a:t>
            </a:r>
            <a:r>
              <a:rPr lang="en" sz="1400" u="sng">
                <a:solidFill>
                  <a:schemeClr val="accent5"/>
                </a:solidFill>
                <a:hlinkClick r:id="rId12"/>
              </a:rPr>
              <a:t>https://youtu.be/9YYH8JFH_bY?t=5198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55650" y="291075"/>
            <a:ext cx="980575" cy="8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Finalmente….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3651475" y="2220100"/>
            <a:ext cx="5243100" cy="16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¡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Felices 35 años DNS!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Permanent Marker"/>
              <a:buChar char="-"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Primer Test, Junio/1983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Char char="-"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RFC 882, el primer RFC de DNS, Noviembre/1983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75" y="1222975"/>
            <a:ext cx="2697550" cy="2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Reconocimientos por la información publicada: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311700" y="1266325"/>
            <a:ext cx="85206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(En o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rden alfabético):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Asian Pacific Network Information Centre (RIR)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3"/>
              </a:rPr>
              <a:t>www.apnic.net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CZ.NIC (NIC de República Checa)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4"/>
              </a:rPr>
              <a:t>www.nic.cz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DNS-OARC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www.dns-oarc.net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DNSCrypt-Proxy / Frank Denis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Internet Software Consortium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6"/>
              </a:rPr>
              <a:t>www.isc.org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NLNet Labs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7"/>
              </a:rPr>
              <a:t>www.nlnetlabs.nl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PowerDNS / </a:t>
            </a:r>
            <a:r>
              <a:rPr lang="en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8"/>
              </a:rPr>
              <a:t>www.powerdns.com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veat"/>
              <a:buChar char="➔"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Sinodun Internet Technologies / www.sinodun.com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2438875" y="1790050"/>
            <a:ext cx="46287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latin typeface="Lobster"/>
                <a:ea typeface="Lobster"/>
                <a:cs typeface="Lobster"/>
                <a:sym typeface="Lobster"/>
              </a:rPr>
              <a:t>¡Muchas g</a:t>
            </a:r>
            <a:r>
              <a:rPr b="1" lang="en" sz="4800">
                <a:latin typeface="Lobster"/>
                <a:ea typeface="Lobster"/>
                <a:cs typeface="Lobster"/>
                <a:sym typeface="Lobster"/>
              </a:rPr>
              <a:t>racias!</a:t>
            </a:r>
            <a:endParaRPr b="1" sz="48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66375" y="1860875"/>
            <a:ext cx="8661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Twitter: @pcarboni</a:t>
            </a:r>
            <a:endParaRPr sz="2200">
              <a:solidFill>
                <a:schemeClr val="lt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235500" y="3062600"/>
            <a:ext cx="877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Char char="➔"/>
            </a:pP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SysAdmin, DNSAdmin, 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a veces 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NetAdmin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, algunas veces 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Unix developer ☺</a:t>
            </a:r>
            <a:r>
              <a:rPr lang="en" sz="2400">
                <a:latin typeface="Permanent Marker"/>
                <a:ea typeface="Permanent Marker"/>
                <a:cs typeface="Permanent Marker"/>
                <a:sym typeface="Permanent Marker"/>
              </a:rPr>
              <a:t>.</a:t>
            </a:r>
            <a:endParaRPr sz="2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veat"/>
              <a:buChar char="➔"/>
            </a:pPr>
            <a:r>
              <a:rPr lang="en" sz="2400">
                <a:latin typeface="Caveat"/>
                <a:ea typeface="Caveat"/>
                <a:cs typeface="Caveat"/>
                <a:sym typeface="Caveat"/>
              </a:rPr>
              <a:t>Actualmente: DevOps en GraphPath.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6375" y="2272000"/>
            <a:ext cx="86610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    Mastodon: @pcarboni@bsd.network</a:t>
            </a:r>
            <a:endParaRPr sz="2200">
              <a:solidFill>
                <a:schemeClr val="lt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02" y="1958689"/>
            <a:ext cx="395075" cy="3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549" y="2416225"/>
            <a:ext cx="235175" cy="2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03700" y="1346675"/>
            <a:ext cx="23952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Pablo Carboni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sucedió con los DNSes durante 2018?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35500" y="1496700"/>
            <a:ext cx="8520600" cy="29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Nuevos servicios de DNS ofrecidos </a:t>
            </a:r>
            <a:r>
              <a:rPr b="1" i="1" lang="en" u="sng">
                <a:latin typeface="Comfortaa"/>
                <a:ea typeface="Comfortaa"/>
                <a:cs typeface="Comfortaa"/>
                <a:sym typeface="Comfortaa"/>
              </a:rPr>
              <a:t>gratis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por otras compañías, además de los ofrecidos por Google Public DNS (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8.8.8.8/8.8.4.4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fortaa"/>
              <a:buChar char="-"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Protocolos adicionales para </a:t>
            </a:r>
            <a:r>
              <a:rPr b="1" i="1" lang="en">
                <a:highlight>
                  <a:schemeClr val="dk1"/>
                </a:highlight>
                <a:latin typeface="Comfortaa"/>
                <a:ea typeface="Comfortaa"/>
                <a:cs typeface="Comfortaa"/>
                <a:sym typeface="Comfortaa"/>
              </a:rPr>
              <a:t>privacidad y autenticidad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DNS-Over-TLS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- estándar 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RFC (DoT)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DNS-Over-HTTPS, draft IETF (DoH)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DNSCrypt (Abierto, sin estandarizar)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54850" y="416275"/>
            <a:ext cx="4154700" cy="40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Nuevos p</a:t>
            </a:r>
            <a:r>
              <a:rPr lang="en">
                <a:solidFill>
                  <a:schemeClr val="dk2"/>
                </a:solidFill>
              </a:rPr>
              <a:t>roveedores de servicios de DNS:</a:t>
            </a:r>
            <a:endParaRPr>
              <a:solidFill>
                <a:schemeClr val="dk2"/>
              </a:solidFill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Con f</a:t>
            </a: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oco en privacidad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IPv4 e IPv6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veat"/>
              <a:buChar char="↪"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El listado es </a:t>
            </a:r>
            <a:r>
              <a:rPr lang="en" sz="3000" u="sng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parcial.</a:t>
            </a:r>
            <a:endParaRPr sz="3000" u="sng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(Servicios adicionales disponibles en otras IPs)</a:t>
            </a:r>
            <a:endParaRPr b="0" sz="30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05675" y="0"/>
            <a:ext cx="4465200" cy="510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Quad9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(IBM- PCH - Global CyberAlliance)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9.9</a:t>
            </a:r>
            <a:r>
              <a:rPr b="1" lang="en" sz="1600"/>
              <a:t>.9.9 / 149.112.112.122</a:t>
            </a:r>
            <a:r>
              <a:rPr b="1" lang="en" sz="1600"/>
              <a:t>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2620:fe::fe, 2620:fe::9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sz="1600">
              <a:solidFill>
                <a:srgbClr val="EA2D6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1.1.1.1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(CloudFare - APNIC)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DoT, DoH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1.1.1.1 / 1.0.0.1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i="1" lang="en" sz="1600"/>
              <a:t>2606:4700:4700::1111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i="1" lang="en" sz="1600"/>
              <a:t>2606:4700:4700::1001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i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b="1" lang="en"/>
              <a:t>CleanBrowsing</a:t>
            </a:r>
            <a:r>
              <a:rPr lang="en"/>
              <a:t>”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(CleanBrowsing)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DoT, DoH, DNSCrypt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185.228.168.168 / 185.228.169.168  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IPv4 ]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aveat"/>
              <a:buChar char="○"/>
            </a:pPr>
            <a:r>
              <a:rPr b="1" lang="en" sz="1600"/>
              <a:t>2a0d:2a00:1::, 2a0d:2a00:2:: </a:t>
            </a:r>
            <a:r>
              <a:rPr lang="en" sz="1600">
                <a:latin typeface="Caveat"/>
                <a:ea typeface="Caveat"/>
                <a:cs typeface="Caveat"/>
                <a:sym typeface="Caveat"/>
              </a:rPr>
              <a:t>[ IPv6 ]</a:t>
            </a:r>
            <a:endParaRPr b="1"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DoH! (DNS over HTTPS)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90125"/>
            <a:ext cx="85206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Las consultas a los DNS, necesitan ser confiables (autenticidad), y privadas (no ser espiadas), por cuestiones de seguridad del usuario.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Sin embargo, esto no siempre es así….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-	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Para este propósito, en estado draft, </a:t>
            </a:r>
            <a:r>
              <a:rPr b="1" lang="en" sz="2400">
                <a:latin typeface="Caveat"/>
                <a:ea typeface="Caveat"/>
                <a:cs typeface="Caveat"/>
                <a:sym typeface="Caveat"/>
              </a:rPr>
              <a:t>DNS over HTTPs (DoH), </a:t>
            </a:r>
            <a:r>
              <a:rPr lang="en" sz="2400">
                <a:latin typeface="Caveat"/>
                <a:ea typeface="Caveat"/>
                <a:cs typeface="Caveat"/>
                <a:sym typeface="Caveat"/>
              </a:rPr>
              <a:t>viene al rescate!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-15606" l="-13824" r="-6599" t="-4816"/>
          <a:stretch/>
        </p:blipFill>
        <p:spPr>
          <a:xfrm>
            <a:off x="3027350" y="2272600"/>
            <a:ext cx="2778525" cy="176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636300"/>
            <a:ext cx="8444400" cy="22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Son q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ueries de </a:t>
            </a: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DNS sobre un medio cifrado como HTTPS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</a:t>
            </a:r>
            <a:r>
              <a:rPr b="1" i="1" lang="en" sz="1600" u="sng">
                <a:latin typeface="Comfortaa"/>
                <a:ea typeface="Comfortaa"/>
                <a:cs typeface="Comfortaa"/>
                <a:sym typeface="Comfortaa"/>
              </a:rPr>
              <a:t>Aumenta privacidad y evita modificación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 de datos. Evita ataques del tipo “Man-In-the-Middle”.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Comfortaa"/>
                <a:ea typeface="Comfortaa"/>
                <a:cs typeface="Comfortaa"/>
                <a:sym typeface="Comfortaa"/>
              </a:rPr>
              <a:t>Detalle:</a:t>
            </a: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 No tiene forma de consultar a servidores de DNS Autoritativos.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Permanent Marker"/>
                <a:ea typeface="Permanent Marker"/>
                <a:cs typeface="Permanent Marker"/>
                <a:sym typeface="Permanent Marker"/>
              </a:rPr>
              <a:t>Futuro estándar</a:t>
            </a:r>
            <a:r>
              <a:rPr lang="en" sz="1400">
                <a:latin typeface="Permanent Marker"/>
                <a:ea typeface="Permanent Marker"/>
                <a:cs typeface="Permanent Marker"/>
                <a:sym typeface="Permanent Marker"/>
              </a:rPr>
              <a:t>: </a:t>
            </a:r>
            <a:r>
              <a:rPr lang="en" sz="1400" u="sng">
                <a:solidFill>
                  <a:schemeClr val="hlink"/>
                </a:solidFill>
                <a:latin typeface="Permanent Marker"/>
                <a:ea typeface="Permanent Marker"/>
                <a:cs typeface="Permanent Marker"/>
                <a:sym typeface="Permanent Marker"/>
                <a:hlinkClick r:id="rId3"/>
              </a:rPr>
              <a:t>https://tools.ietf.org/html/draft-ietf-doh-dns-over-https-14</a:t>
            </a:r>
            <a:endParaRPr sz="14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Caveat"/>
                <a:ea typeface="Caveat"/>
                <a:cs typeface="Caveat"/>
                <a:sym typeface="Caveat"/>
              </a:rPr>
              <a:t>(16/Ago/2018)</a:t>
            </a:r>
            <a:endParaRPr b="1" sz="1600">
              <a:solidFill>
                <a:srgbClr val="695D4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entonces DoH? </a:t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476250" y="2761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DoT?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15450" y="3430625"/>
            <a:ext cx="85206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Son queries de DNS sobre un canal cifrado con TLS.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Aumenta privacidad y evita la modificación de los datos, procurando evitar ataques del tipo “Man-In-the-Middle”.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-	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RFC 7858 y RFC 8310</a:t>
            </a:r>
            <a:endParaRPr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-12175"/>
            <a:ext cx="85206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implementaciones DoT, en testing y producción (Ago’2018)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87900" y="1208677"/>
            <a:ext cx="85206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Browsers: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Firefox, Chrome, cURL.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Servidores/Clientes (DNS):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Unbound, Bind, Knot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OS: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systemd-resolvd 239 (Linux), Android 9 (Pie)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Servidores (compañías):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CloudFare, Quad9, CleanBrowsing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Proxies: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DNSCrypt-Proxy (Frank Denis).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LB: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dnsdist (PowerDNS)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Para más referencias: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veat"/>
                <a:ea typeface="Caveat"/>
                <a:cs typeface="Caveat"/>
                <a:sym typeface="Caveat"/>
              </a:rPr>
              <a:t>⇨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https://www.dnsprivacy.org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latin typeface="Caveat"/>
                <a:ea typeface="Caveat"/>
                <a:cs typeface="Caveat"/>
                <a:sym typeface="Caveat"/>
              </a:rPr>
              <a:t>(Hub principal de noticias, implementaciones, etc)</a:t>
            </a:r>
            <a:endParaRPr b="1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https://hacks.mozilla.org/2018/05/a-cartoon-intro-to-dns-over-https/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https://bitsup.blogspot.com/2018/05/the-benefits-of-https-for-dns.html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150" y="4679825"/>
            <a:ext cx="281500" cy="2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150" y="4368750"/>
            <a:ext cx="281501" cy="2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525" y="4540926"/>
            <a:ext cx="736131" cy="28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5375" y="4303750"/>
            <a:ext cx="562450" cy="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71601" y="4343900"/>
            <a:ext cx="489552" cy="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2675" y="4795801"/>
            <a:ext cx="1135213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03750" y="4390013"/>
            <a:ext cx="943625" cy="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4675" y="4477725"/>
            <a:ext cx="1562976" cy="3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72400" y="4368747"/>
            <a:ext cx="968732" cy="2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63495" y="4424713"/>
            <a:ext cx="489550" cy="44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31302" y="4663722"/>
            <a:ext cx="774075" cy="31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57150" y="4446176"/>
            <a:ext cx="943625" cy="52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10816" y="4316390"/>
            <a:ext cx="562450" cy="662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64025"/>
            <a:ext cx="8520600" cy="1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Algunas implementaciones DoH, en testing y producción (Ago’2018)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87900" y="1422850"/>
            <a:ext cx="85206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Browsers: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Firefox, Bromite (Chromium), cURL, OkHttp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Servidores (compañías):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CloudFare, CleanBrowsing, Google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Proxies: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DNSCrypt-Proxy, cliente-servidor (Frank Denis), Facebook DoH client, jDnsProxy, Start Brilliant (cliente-servidor)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Alegreya"/>
                <a:ea typeface="Alegreya"/>
                <a:cs typeface="Alegreya"/>
                <a:sym typeface="Alegreya"/>
              </a:rPr>
              <a:t>Detalle:</a:t>
            </a:r>
            <a:r>
              <a:rPr lang="en" sz="1600">
                <a:latin typeface="Alegreya"/>
                <a:ea typeface="Alegreya"/>
                <a:cs typeface="Alegreya"/>
                <a:sym typeface="Alegreya"/>
              </a:rPr>
              <a:t> No tiene forma de consulta a servidores de DNS Autoritativos.</a:t>
            </a:r>
            <a:endParaRPr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Más referencias: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https://github.com/curl/curl/wiki/DNS-over-HTTPS</a:t>
            </a:r>
            <a:r>
              <a:rPr i="1" lang="en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(Listado actualizado de implementaciones)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https://www.dnsprivacy.org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(Hub principal de noticias, implementaciones, etc)</a:t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https://en.wikipedia.org/wiki/DNS_over_HTTPS</a:t>
            </a:r>
            <a:r>
              <a:rPr lang="en">
                <a:latin typeface="Caveat"/>
                <a:ea typeface="Caveat"/>
                <a:cs typeface="Caveat"/>
                <a:sym typeface="Caveat"/>
              </a:rPr>
              <a:t> (Descripción de Wikipedia)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350" y="4561087"/>
            <a:ext cx="281501" cy="2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0722" y="4577979"/>
            <a:ext cx="736126" cy="276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900" y="4457288"/>
            <a:ext cx="562450" cy="5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7200" y="4644538"/>
            <a:ext cx="1135213" cy="1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7475" y="4466213"/>
            <a:ext cx="943625" cy="5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7250" y="4527138"/>
            <a:ext cx="373473" cy="3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58617" y="4382305"/>
            <a:ext cx="515725" cy="5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 … no siempre es mundo perfecto …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266325"/>
            <a:ext cx="8520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Imaginen un mundo (año 2018) </a:t>
            </a:r>
            <a:r>
              <a:rPr b="1" lang="en" u="sng">
                <a:latin typeface="Playfair Display"/>
                <a:ea typeface="Playfair Display"/>
                <a:cs typeface="Playfair Display"/>
                <a:sym typeface="Playfair Display"/>
              </a:rPr>
              <a:t>sin seguridad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de </a:t>
            </a:r>
            <a:r>
              <a:rPr lang="en">
                <a:latin typeface="Permanent Marker"/>
                <a:ea typeface="Permanent Marker"/>
                <a:cs typeface="Permanent Marker"/>
                <a:sym typeface="Permanent Marker"/>
              </a:rPr>
              <a:t>DNS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en </a:t>
            </a:r>
            <a:r>
              <a:rPr b="1" lang="en" u="sng">
                <a:latin typeface="Playfair Display"/>
                <a:ea typeface="Playfair Display"/>
                <a:cs typeface="Playfair Display"/>
                <a:sym typeface="Playfair Display"/>
              </a:rPr>
              <a:t>internet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…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75" y="1952675"/>
            <a:ext cx="3668350" cy="27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36700" y="2083250"/>
            <a:ext cx="43137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¿A</a:t>
            </a:r>
            <a:r>
              <a:rPr b="1" lang="en" sz="24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lcanzan los mecanismos descriptos?</a:t>
            </a:r>
            <a:endParaRPr b="1" sz="24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“La respuesta no los sorprenderá”</a:t>
            </a:r>
            <a:endParaRPr b="1" sz="24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33675" y="3983800"/>
            <a:ext cx="51069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¡</a:t>
            </a:r>
            <a:r>
              <a:rPr b="1" lang="en" sz="3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NO!</a:t>
            </a:r>
            <a:r>
              <a:rPr lang="en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(Cuantas más medidas se tomen, mejor)</a:t>
            </a:r>
            <a:endParaRPr sz="1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